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3" r:id="rId1"/>
  </p:sldMasterIdLst>
  <p:notesMasterIdLst>
    <p:notesMasterId r:id="rId2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9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66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" name="Google Shape;4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42da2ee741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g142da2ee741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42da2ee741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142da2ee741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42da2ee741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142da2ee741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42da2ee741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g142da2ee741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fe02a89d8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gfe02a89d8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42da2ee741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g142da2ee741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fe02a89d8a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gfe02a89d8a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fe02a89d8a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gfe02a89d8a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fe02a89d8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fe02a89d8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fe02a89d8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gfe02a89d8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3e53eb0ae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" name="Google Shape;47;g13e53eb0ae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3e53eb0ae9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3e53eb0ae9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3e53eb0ae9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13e53eb0ae9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42da2ee741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g142da2ee741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42da2ee741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g142da2ee741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42da2ee74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g142da2ee74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42da2ee741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g142da2ee741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42da2ee741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142da2ee741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42da2ee741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g142da2ee741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85800" y="2391863"/>
            <a:ext cx="41268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Playfair Display"/>
              <a:buNone/>
              <a:defRPr sz="4800" b="1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25" y="3912619"/>
            <a:ext cx="9144000" cy="123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880026" y="1200150"/>
            <a:ext cx="3584100" cy="35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◈"/>
              <a:defRPr sz="2400"/>
            </a:lvl1pPr>
            <a:lvl2pPr marL="914400" lvl="1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2"/>
          </p:nvPr>
        </p:nvSpPr>
        <p:spPr>
          <a:xfrm>
            <a:off x="4679875" y="1200150"/>
            <a:ext cx="3584100" cy="35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◈"/>
              <a:defRPr sz="2400"/>
            </a:lvl1pPr>
            <a:lvl2pPr marL="914400" lvl="1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cxnSp>
        <p:nvCxnSpPr>
          <p:cNvPr id="17" name="Google Shape;17;p3"/>
          <p:cNvCxnSpPr/>
          <p:nvPr/>
        </p:nvCxnSpPr>
        <p:spPr>
          <a:xfrm>
            <a:off x="3028650" y="971556"/>
            <a:ext cx="30867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/>
          <p:nvPr/>
        </p:nvSpPr>
        <p:spPr>
          <a:xfrm>
            <a:off x="25" y="4977000"/>
            <a:ext cx="9144000" cy="166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685800" y="3811625"/>
            <a:ext cx="46950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Playfair Display"/>
              <a:buNone/>
              <a:defRPr sz="1800" i="1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Playfair Display"/>
              <a:buNone/>
              <a:defRPr sz="1800" i="1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Playfair Display"/>
              <a:buNone/>
              <a:defRPr sz="1800" i="1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Playfair Display"/>
              <a:buNone/>
              <a:defRPr sz="1800" i="1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Playfair Display"/>
              <a:buNone/>
              <a:defRPr sz="1800" i="1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Playfair Display"/>
              <a:buNone/>
              <a:defRPr sz="1800" i="1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Playfair Display"/>
              <a:buNone/>
              <a:defRPr sz="1800" i="1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Playfair Display"/>
              <a:buNone/>
              <a:defRPr sz="1800" i="1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Playfair Display"/>
              <a:buNone/>
              <a:defRPr sz="1800" i="1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685800" y="2334725"/>
            <a:ext cx="46950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Playfair Display"/>
              <a:buNone/>
              <a:defRPr sz="48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806100" y="3623569"/>
            <a:ext cx="75318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25" y="4977000"/>
            <a:ext cx="9144000" cy="166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None/>
              <a:defRPr sz="2400" b="0">
                <a:solidFill>
                  <a:srgbClr val="F3F3F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None/>
              <a:defRPr sz="2400" b="0">
                <a:solidFill>
                  <a:srgbClr val="999999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None/>
              <a:defRPr sz="2400" b="0">
                <a:solidFill>
                  <a:srgbClr val="999999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None/>
              <a:defRPr sz="2400" b="0">
                <a:solidFill>
                  <a:srgbClr val="999999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None/>
              <a:defRPr sz="2400" b="0">
                <a:solidFill>
                  <a:srgbClr val="999999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None/>
              <a:defRPr sz="2400" b="0">
                <a:solidFill>
                  <a:srgbClr val="999999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None/>
              <a:defRPr sz="2400" b="0">
                <a:solidFill>
                  <a:srgbClr val="999999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None/>
              <a:defRPr sz="2400" b="0">
                <a:solidFill>
                  <a:srgbClr val="999999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None/>
              <a:defRPr sz="2400" b="0"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1005600" y="1200150"/>
            <a:ext cx="7132800" cy="362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◈"/>
              <a:defRPr/>
            </a:lvl1pPr>
            <a:lvl2pPr marL="914400" lvl="1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cxnSp>
        <p:nvCxnSpPr>
          <p:cNvPr id="29" name="Google Shape;29;p5"/>
          <p:cNvCxnSpPr/>
          <p:nvPr/>
        </p:nvCxnSpPr>
        <p:spPr>
          <a:xfrm>
            <a:off x="3028650" y="971556"/>
            <a:ext cx="30867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2631900" cy="3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◈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2"/>
          </p:nvPr>
        </p:nvSpPr>
        <p:spPr>
          <a:xfrm>
            <a:off x="3223964" y="1200150"/>
            <a:ext cx="2631900" cy="3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◈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3"/>
          </p:nvPr>
        </p:nvSpPr>
        <p:spPr>
          <a:xfrm>
            <a:off x="5990727" y="1200150"/>
            <a:ext cx="2631900" cy="3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◈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cxnSp>
        <p:nvCxnSpPr>
          <p:cNvPr id="36" name="Google Shape;36;p6"/>
          <p:cNvCxnSpPr/>
          <p:nvPr/>
        </p:nvCxnSpPr>
        <p:spPr>
          <a:xfrm>
            <a:off x="3028650" y="971556"/>
            <a:ext cx="30867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p6"/>
          <p:cNvSpPr/>
          <p:nvPr/>
        </p:nvSpPr>
        <p:spPr>
          <a:xfrm>
            <a:off x="25" y="4977000"/>
            <a:ext cx="9144000" cy="166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fair Display"/>
              <a:buNone/>
              <a:defRPr sz="3200" b="0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i"/>
              <a:buChar char="◈"/>
              <a:defRPr sz="2400" b="0" i="0" u="none" strike="noStrike" cap="none">
                <a:solidFill>
                  <a:schemeClr val="lt1"/>
                </a:solidFill>
                <a:latin typeface="Oi"/>
                <a:ea typeface="Oi"/>
                <a:cs typeface="Oi"/>
                <a:sym typeface="O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i"/>
              <a:buChar char="○"/>
              <a:defRPr sz="2400" b="0" i="0" u="none" strike="noStrike" cap="none">
                <a:solidFill>
                  <a:schemeClr val="lt1"/>
                </a:solidFill>
                <a:latin typeface="Oi"/>
                <a:ea typeface="Oi"/>
                <a:cs typeface="Oi"/>
                <a:sym typeface="O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i"/>
              <a:buChar char="■"/>
              <a:defRPr sz="2400" b="0" i="0" u="none" strike="noStrike" cap="none">
                <a:solidFill>
                  <a:schemeClr val="lt1"/>
                </a:solidFill>
                <a:latin typeface="Oi"/>
                <a:ea typeface="Oi"/>
                <a:cs typeface="Oi"/>
                <a:sym typeface="Oi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i"/>
              <a:buChar char="●"/>
              <a:defRPr sz="2400" b="0" i="0" u="none" strike="noStrike" cap="none">
                <a:solidFill>
                  <a:schemeClr val="lt1"/>
                </a:solidFill>
                <a:latin typeface="Oi"/>
                <a:ea typeface="Oi"/>
                <a:cs typeface="Oi"/>
                <a:sym typeface="Oi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i"/>
              <a:buChar char="○"/>
              <a:defRPr sz="2400" b="0" i="0" u="none" strike="noStrike" cap="none">
                <a:solidFill>
                  <a:schemeClr val="lt1"/>
                </a:solidFill>
                <a:latin typeface="Oi"/>
                <a:ea typeface="Oi"/>
                <a:cs typeface="Oi"/>
                <a:sym typeface="Oi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i"/>
              <a:buChar char="■"/>
              <a:defRPr sz="2400" b="0" i="0" u="none" strike="noStrike" cap="none">
                <a:solidFill>
                  <a:schemeClr val="lt1"/>
                </a:solidFill>
                <a:latin typeface="Oi"/>
                <a:ea typeface="Oi"/>
                <a:cs typeface="Oi"/>
                <a:sym typeface="Oi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i"/>
              <a:buChar char="●"/>
              <a:defRPr sz="2400" b="0" i="0" u="none" strike="noStrike" cap="none">
                <a:solidFill>
                  <a:schemeClr val="lt1"/>
                </a:solidFill>
                <a:latin typeface="Oi"/>
                <a:ea typeface="Oi"/>
                <a:cs typeface="Oi"/>
                <a:sym typeface="Oi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i"/>
              <a:buChar char="○"/>
              <a:defRPr sz="2400" b="0" i="0" u="none" strike="noStrike" cap="none">
                <a:solidFill>
                  <a:schemeClr val="lt1"/>
                </a:solidFill>
                <a:latin typeface="Oi"/>
                <a:ea typeface="Oi"/>
                <a:cs typeface="Oi"/>
                <a:sym typeface="Oi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i"/>
              <a:buChar char="■"/>
              <a:defRPr sz="2400" b="0" i="0" u="none" strike="noStrike" cap="none">
                <a:solidFill>
                  <a:schemeClr val="lt1"/>
                </a:solidFill>
                <a:latin typeface="Oi"/>
                <a:ea typeface="Oi"/>
                <a:cs typeface="Oi"/>
                <a:sym typeface="O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273515" y="200414"/>
            <a:ext cx="720239" cy="96554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scatawayschools.org/cms/One.aspx?portalId=804134&amp;pageId=1101128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hs.piscatawayschools.org/academics/p_h_s_academie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scatawayschools.org/cms/One.aspx?portalId=804134&amp;pageId=45601117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phs.piscatawayschools.org/counseling/the_have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nackamack.piscatawayschools.org/our_school/clubs_activiti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ctrTitle"/>
          </p:nvPr>
        </p:nvSpPr>
        <p:spPr>
          <a:xfrm>
            <a:off x="685800" y="1221775"/>
            <a:ext cx="78042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dirty="0"/>
              <a:t>Welcome to the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dirty="0"/>
              <a:t>Middle School Experience</a:t>
            </a:r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4294967295"/>
          </p:nvPr>
        </p:nvSpPr>
        <p:spPr>
          <a:xfrm>
            <a:off x="5196775" y="2491200"/>
            <a:ext cx="3584100" cy="40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n" sz="2200" b="1" smtClean="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smtClean="0">
                <a:latin typeface="Playfair Display"/>
                <a:ea typeface="Playfair Display"/>
                <a:cs typeface="Playfair Display"/>
                <a:sym typeface="Playfair Display"/>
              </a:rPr>
              <a:t>Conackamack</a:t>
            </a:r>
            <a:endParaRPr sz="2200" b="1" dirty="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 smtClean="0">
                <a:latin typeface="Playfair Display"/>
                <a:ea typeface="Playfair Display"/>
                <a:cs typeface="Playfair Display"/>
                <a:sym typeface="Playfair Display"/>
              </a:rPr>
              <a:t>06-01-2023</a:t>
            </a:r>
            <a:endParaRPr sz="2200" b="1" dirty="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000" b="1" dirty="0"/>
              <a:t>Sports Teams</a:t>
            </a:r>
            <a:r>
              <a:rPr lang="en" dirty="0"/>
              <a:t> </a:t>
            </a:r>
            <a:endParaRPr dirty="0"/>
          </a:p>
        </p:txBody>
      </p:sp>
      <p:sp>
        <p:nvSpPr>
          <p:cNvPr id="120" name="Google Shape;120;p18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21" name="Google Shape;121;p18"/>
          <p:cNvSpPr txBox="1"/>
          <p:nvPr/>
        </p:nvSpPr>
        <p:spPr>
          <a:xfrm>
            <a:off x="125850" y="1474875"/>
            <a:ext cx="8892300" cy="31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-US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Middle School </a:t>
            </a:r>
            <a:r>
              <a:rPr lang="en-US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  <a:hlinkClick r:id="rId3"/>
              </a:rPr>
              <a:t>Athletics</a:t>
            </a:r>
            <a:r>
              <a:rPr lang="en-US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are offered each competitive season. 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Collaboration between all 3 middle schools  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-US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Instructions are available on the </a:t>
            </a:r>
            <a:r>
              <a:rPr lang="en-US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  <a:hlinkClick r:id="rId3"/>
              </a:rPr>
              <a:t>website</a:t>
            </a:r>
            <a:r>
              <a:rPr lang="en-US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; i.e. physical forms, etc…</a:t>
            </a:r>
          </a:p>
          <a:p>
            <a:pPr marL="457200" lvl="2" indent="-387350" algn="ctr">
              <a:lnSpc>
                <a:spcPct val="80000"/>
              </a:lnSpc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-US" sz="2200" dirty="0"/>
              <a:t>*</a:t>
            </a:r>
            <a:r>
              <a:rPr lang="en-US" sz="2200" dirty="0">
                <a:solidFill>
                  <a:schemeClr val="bg1"/>
                </a:solidFill>
              </a:rPr>
              <a:t>Fall Sports Due Date: </a:t>
            </a:r>
            <a:r>
              <a:rPr lang="en-US" sz="2200" dirty="0" smtClean="0">
                <a:solidFill>
                  <a:schemeClr val="bg1"/>
                </a:solidFill>
              </a:rPr>
              <a:t>Thursday, </a:t>
            </a:r>
            <a:r>
              <a:rPr lang="en-US" sz="2200" dirty="0">
                <a:solidFill>
                  <a:schemeClr val="bg1"/>
                </a:solidFill>
              </a:rPr>
              <a:t>June </a:t>
            </a:r>
            <a:r>
              <a:rPr lang="en-US" sz="2200" dirty="0" smtClean="0">
                <a:solidFill>
                  <a:schemeClr val="bg1"/>
                </a:solidFill>
              </a:rPr>
              <a:t>1</a:t>
            </a:r>
            <a:r>
              <a:rPr lang="en-US" sz="2200" baseline="30000" dirty="0" smtClean="0">
                <a:solidFill>
                  <a:schemeClr val="bg1"/>
                </a:solidFill>
              </a:rPr>
              <a:t>st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457200" lvl="2" indent="-387350" algn="ctr">
              <a:lnSpc>
                <a:spcPct val="80000"/>
              </a:lnSpc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-US" sz="2200" dirty="0">
                <a:solidFill>
                  <a:schemeClr val="bg1"/>
                </a:solidFill>
              </a:rPr>
              <a:t/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*Winter Sports Due Date: </a:t>
            </a:r>
            <a:r>
              <a:rPr lang="en-US" sz="2200" dirty="0" smtClean="0">
                <a:solidFill>
                  <a:schemeClr val="bg1"/>
                </a:solidFill>
              </a:rPr>
              <a:t>Tuesday, </a:t>
            </a:r>
            <a:r>
              <a:rPr lang="en-US" sz="2200" dirty="0">
                <a:solidFill>
                  <a:schemeClr val="bg1"/>
                </a:solidFill>
              </a:rPr>
              <a:t>October </a:t>
            </a:r>
            <a:r>
              <a:rPr lang="en-US" sz="2200" dirty="0" smtClean="0">
                <a:solidFill>
                  <a:schemeClr val="bg1"/>
                </a:solidFill>
              </a:rPr>
              <a:t>3rd</a:t>
            </a:r>
          </a:p>
          <a:p>
            <a:pPr marL="457200" lvl="2" indent="-387350" algn="ctr">
              <a:lnSpc>
                <a:spcPct val="80000"/>
              </a:lnSpc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-US" sz="2200" dirty="0">
                <a:solidFill>
                  <a:schemeClr val="bg1"/>
                </a:solidFill>
              </a:rPr>
              <a:t> </a:t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*Spring Sports Due Date:  </a:t>
            </a:r>
            <a:r>
              <a:rPr lang="en-US" sz="2200" dirty="0" smtClean="0">
                <a:solidFill>
                  <a:schemeClr val="bg1"/>
                </a:solidFill>
              </a:rPr>
              <a:t>Thursday, </a:t>
            </a:r>
            <a:r>
              <a:rPr lang="en-US" sz="2200" dirty="0">
                <a:solidFill>
                  <a:schemeClr val="bg1"/>
                </a:solidFill>
              </a:rPr>
              <a:t>February 1st</a:t>
            </a:r>
            <a:endParaRPr sz="2200" dirty="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Process for try-outs</a:t>
            </a:r>
            <a:endParaRPr sz="20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Practice &amp; games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>
            <a:spLocks noGrp="1"/>
          </p:cNvSpPr>
          <p:nvPr>
            <p:ph type="ctrTitle"/>
          </p:nvPr>
        </p:nvSpPr>
        <p:spPr>
          <a:xfrm>
            <a:off x="578550" y="2348125"/>
            <a:ext cx="80610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4400"/>
              <a:t>A Glimpse into HS</a:t>
            </a:r>
            <a:endParaRPr sz="4400"/>
          </a:p>
        </p:txBody>
      </p:sp>
      <p:sp>
        <p:nvSpPr>
          <p:cNvPr id="127" name="Google Shape;127;p19"/>
          <p:cNvSpPr txBox="1">
            <a:spLocks noGrp="1"/>
          </p:cNvSpPr>
          <p:nvPr>
            <p:ph type="subTitle" idx="1"/>
          </p:nvPr>
        </p:nvSpPr>
        <p:spPr>
          <a:xfrm>
            <a:off x="685800" y="3717875"/>
            <a:ext cx="7846500" cy="110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 smtClean="0"/>
              <a:t>				Transition </a:t>
            </a:r>
            <a:r>
              <a:rPr lang="en" sz="2200" b="1" dirty="0"/>
              <a:t>from MS to </a:t>
            </a:r>
            <a:r>
              <a:rPr lang="en" sz="2200" b="1" dirty="0" smtClean="0"/>
              <a:t>HS</a:t>
            </a:r>
            <a:endParaRPr lang="en" sz="2200" b="1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 smtClean="0"/>
              <a:t>PHS Academies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 smtClean="0"/>
              <a:t>			  			Path After HS</a:t>
            </a:r>
            <a:r>
              <a:rPr lang="en" sz="2200" b="1" dirty="0"/>
              <a:t>	</a:t>
            </a:r>
            <a:r>
              <a:rPr lang="en" sz="2200" b="1" dirty="0" smtClean="0"/>
              <a:t>	</a:t>
            </a:r>
            <a:endParaRPr sz="2200" b="1" dirty="0"/>
          </a:p>
          <a:p>
            <a:pPr marL="3200400" lvl="0" indent="457200" algn="r" rtl="0">
              <a:spcBef>
                <a:spcPts val="0"/>
              </a:spcBef>
              <a:spcAft>
                <a:spcPts val="0"/>
              </a:spcAft>
              <a:buNone/>
            </a:pPr>
            <a:endParaRPr sz="2200" b="1" dirty="0"/>
          </a:p>
          <a:p>
            <a:pPr marL="1828800" lvl="0" indent="4572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/>
              <a:t>                         </a:t>
            </a:r>
            <a:r>
              <a:rPr lang="en" sz="2200" b="1" dirty="0">
                <a:latin typeface="Playfair Display"/>
                <a:ea typeface="Playfair Display"/>
                <a:cs typeface="Playfair Display"/>
                <a:sym typeface="Playfair Display"/>
              </a:rPr>
              <a:t>	           </a:t>
            </a:r>
            <a:endParaRPr sz="2700" dirty="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28" name="Google Shape;128;p19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000" b="1"/>
              <a:t>Transition From MS to HS</a:t>
            </a:r>
            <a:r>
              <a:rPr lang="en"/>
              <a:t> </a:t>
            </a:r>
            <a:endParaRPr/>
          </a:p>
        </p:txBody>
      </p:sp>
      <p:sp>
        <p:nvSpPr>
          <p:cNvPr id="134" name="Google Shape;13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35" name="Google Shape;135;p20"/>
          <p:cNvSpPr txBox="1"/>
          <p:nvPr/>
        </p:nvSpPr>
        <p:spPr>
          <a:xfrm>
            <a:off x="125850" y="1474875"/>
            <a:ext cx="8892300" cy="31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MS courses/grades lead to HS course recommendations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Formal process occurs in 8th grade - Pway Experience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MS counselors assist in the transition 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Students choose HS </a:t>
            </a:r>
            <a:r>
              <a:rPr lang="en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electives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000" b="1"/>
              <a:t>PHS Academies</a:t>
            </a:r>
            <a:r>
              <a:rPr lang="en"/>
              <a:t> </a:t>
            </a:r>
            <a:endParaRPr/>
          </a:p>
        </p:txBody>
      </p:sp>
      <p:sp>
        <p:nvSpPr>
          <p:cNvPr id="141" name="Google Shape;141;p21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142" name="Google Shape;142;p21"/>
          <p:cNvSpPr txBox="1"/>
          <p:nvPr/>
        </p:nvSpPr>
        <p:spPr>
          <a:xfrm>
            <a:off x="125850" y="1474875"/>
            <a:ext cx="8892300" cy="31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  <a:hlinkClick r:id="rId3"/>
              </a:rPr>
              <a:t>Interested</a:t>
            </a: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students apply in 8th </a:t>
            </a:r>
            <a:r>
              <a:rPr lang="en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grade. 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Targeted career path &amp; curricula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“School within a school” experience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Students can still participate in clubs/activities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Competitive admission process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9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000" b="1" dirty="0" smtClean="0"/>
              <a:t>Path After High School</a:t>
            </a:r>
            <a:endParaRPr dirty="0"/>
          </a:p>
        </p:txBody>
      </p:sp>
      <p:sp>
        <p:nvSpPr>
          <p:cNvPr id="148" name="Google Shape;148;p22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149" name="Google Shape;149;p22"/>
          <p:cNvSpPr txBox="1"/>
          <p:nvPr/>
        </p:nvSpPr>
        <p:spPr>
          <a:xfrm>
            <a:off x="125850" y="1474875"/>
            <a:ext cx="8892300" cy="31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Various colleges across the country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Academy vs. non-academy students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Amount of scholarships offered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The counseling department is also networking with alumni with established businesses, trades, and vocational careers. 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>
            <a:spLocks noGrp="1"/>
          </p:cNvSpPr>
          <p:nvPr>
            <p:ph type="ctrTitle"/>
          </p:nvPr>
        </p:nvSpPr>
        <p:spPr>
          <a:xfrm>
            <a:off x="578550" y="2348125"/>
            <a:ext cx="80610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4400"/>
              <a:t>Parent Participation </a:t>
            </a:r>
            <a:endParaRPr sz="4400"/>
          </a:p>
        </p:txBody>
      </p:sp>
      <p:sp>
        <p:nvSpPr>
          <p:cNvPr id="162" name="Google Shape;162;p24"/>
          <p:cNvSpPr txBox="1">
            <a:spLocks noGrp="1"/>
          </p:cNvSpPr>
          <p:nvPr>
            <p:ph type="subTitle" idx="1"/>
          </p:nvPr>
        </p:nvSpPr>
        <p:spPr>
          <a:xfrm>
            <a:off x="685800" y="3717875"/>
            <a:ext cx="7846500" cy="110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Supporting Your Child</a:t>
            </a:r>
            <a:endParaRPr sz="2200" b="1"/>
          </a:p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Supporting Our School</a:t>
            </a:r>
            <a:endParaRPr sz="2200" b="1"/>
          </a:p>
          <a:p>
            <a:pPr marL="3200400" lvl="0" indent="457200" algn="r" rtl="0">
              <a:spcBef>
                <a:spcPts val="0"/>
              </a:spcBef>
              <a:spcAft>
                <a:spcPts val="0"/>
              </a:spcAft>
              <a:buNone/>
            </a:pPr>
            <a:endParaRPr sz="2200" b="1"/>
          </a:p>
          <a:p>
            <a:pPr marL="1828800" lvl="0" indent="4572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                         </a:t>
            </a:r>
            <a:r>
              <a:rPr lang="en" sz="2200" b="1">
                <a:latin typeface="Playfair Display"/>
                <a:ea typeface="Playfair Display"/>
                <a:cs typeface="Playfair Display"/>
                <a:sym typeface="Playfair Display"/>
              </a:rPr>
              <a:t>	           </a:t>
            </a:r>
            <a:endParaRPr sz="27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63" name="Google Shape;163;p24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000" b="1"/>
              <a:t>Supporting Your Child</a:t>
            </a:r>
            <a:r>
              <a:rPr lang="en"/>
              <a:t> </a:t>
            </a:r>
            <a:endParaRPr/>
          </a:p>
        </p:txBody>
      </p:sp>
      <p:sp>
        <p:nvSpPr>
          <p:cNvPr id="169" name="Google Shape;169;p25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170" name="Google Shape;170;p25"/>
          <p:cNvSpPr txBox="1"/>
          <p:nvPr/>
        </p:nvSpPr>
        <p:spPr>
          <a:xfrm>
            <a:off x="125850" y="1474875"/>
            <a:ext cx="8892300" cy="31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Helping them through this transition</a:t>
            </a:r>
            <a:endParaRPr sz="25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Remaining involved and aware</a:t>
            </a:r>
            <a:endParaRPr sz="25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Asking questions &amp; listening</a:t>
            </a:r>
            <a:endParaRPr sz="25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Encouraging</a:t>
            </a:r>
            <a:endParaRPr sz="25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Holding them accountable</a:t>
            </a:r>
            <a:endParaRPr sz="25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000" b="1"/>
              <a:t>Supporting Our School</a:t>
            </a:r>
            <a:r>
              <a:rPr lang="en"/>
              <a:t> </a:t>
            </a:r>
            <a:endParaRPr/>
          </a:p>
        </p:txBody>
      </p:sp>
      <p:sp>
        <p:nvSpPr>
          <p:cNvPr id="176" name="Google Shape;176;p26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177" name="Google Shape;177;p26"/>
          <p:cNvSpPr txBox="1"/>
          <p:nvPr/>
        </p:nvSpPr>
        <p:spPr>
          <a:xfrm>
            <a:off x="125850" y="1474875"/>
            <a:ext cx="8892300" cy="31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Attending BTS Night &amp; Conferences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Communicating with teachers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Checking Schoology, email, website…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Becoming involved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Be aware and involved with your student’s social network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7"/>
          <p:cNvSpPr txBox="1">
            <a:spLocks noGrp="1"/>
          </p:cNvSpPr>
          <p:nvPr>
            <p:ph type="ctrTitle"/>
          </p:nvPr>
        </p:nvSpPr>
        <p:spPr>
          <a:xfrm>
            <a:off x="578550" y="2348125"/>
            <a:ext cx="80610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4400"/>
              <a:t>Other Information</a:t>
            </a:r>
            <a:endParaRPr sz="4400"/>
          </a:p>
        </p:txBody>
      </p:sp>
      <p:sp>
        <p:nvSpPr>
          <p:cNvPr id="183" name="Google Shape;183;p27"/>
          <p:cNvSpPr txBox="1">
            <a:spLocks noGrp="1"/>
          </p:cNvSpPr>
          <p:nvPr>
            <p:ph type="subTitle" idx="1"/>
          </p:nvPr>
        </p:nvSpPr>
        <p:spPr>
          <a:xfrm>
            <a:off x="685800" y="3717875"/>
            <a:ext cx="7846500" cy="110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Counseling/Mental Health</a:t>
            </a:r>
            <a:endParaRPr sz="2200" b="1"/>
          </a:p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Links to Information</a:t>
            </a:r>
            <a:endParaRPr sz="2200" b="1"/>
          </a:p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 </a:t>
            </a:r>
            <a:endParaRPr sz="2200" b="1"/>
          </a:p>
          <a:p>
            <a:pPr marL="3200400" lvl="0" indent="457200" algn="r" rtl="0">
              <a:spcBef>
                <a:spcPts val="0"/>
              </a:spcBef>
              <a:spcAft>
                <a:spcPts val="0"/>
              </a:spcAft>
              <a:buNone/>
            </a:pPr>
            <a:endParaRPr sz="2200" b="1"/>
          </a:p>
          <a:p>
            <a:pPr marL="1828800" lvl="0" indent="4572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                         </a:t>
            </a:r>
            <a:r>
              <a:rPr lang="en" sz="2200" b="1">
                <a:latin typeface="Playfair Display"/>
                <a:ea typeface="Playfair Display"/>
                <a:cs typeface="Playfair Display"/>
                <a:sym typeface="Playfair Display"/>
              </a:rPr>
              <a:t>	           </a:t>
            </a:r>
            <a:endParaRPr sz="27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84" name="Google Shape;184;p27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000" b="1"/>
              <a:t>Counseling/Mental Health</a:t>
            </a:r>
            <a:r>
              <a:rPr lang="en"/>
              <a:t> </a:t>
            </a:r>
            <a:endParaRPr/>
          </a:p>
        </p:txBody>
      </p:sp>
      <p:sp>
        <p:nvSpPr>
          <p:cNvPr id="190" name="Google Shape;190;p28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sp>
        <p:nvSpPr>
          <p:cNvPr id="191" name="Google Shape;191;p28"/>
          <p:cNvSpPr txBox="1"/>
          <p:nvPr/>
        </p:nvSpPr>
        <p:spPr>
          <a:xfrm>
            <a:off x="125850" y="1474875"/>
            <a:ext cx="8892300" cy="31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Students have access to their school counselor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Parents can reach out to school </a:t>
            </a:r>
            <a:r>
              <a:rPr lang="en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counselors</a:t>
            </a: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endParaRPr lang="en"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  <a:hlinkClick r:id="rId3"/>
              </a:rPr>
              <a:t>Mental Health Services </a:t>
            </a:r>
            <a:r>
              <a:rPr lang="en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are available for all students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  <a:hlinkClick r:id="rId4"/>
              </a:rPr>
              <a:t>The Haven </a:t>
            </a: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is available to all </a:t>
            </a:r>
            <a:r>
              <a:rPr lang="en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families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ctrTitle"/>
          </p:nvPr>
        </p:nvSpPr>
        <p:spPr>
          <a:xfrm>
            <a:off x="685800" y="2334725"/>
            <a:ext cx="46950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4400"/>
              <a:t>Administration</a:t>
            </a:r>
            <a:endParaRPr sz="4400"/>
          </a:p>
        </p:txBody>
      </p:sp>
      <p:sp>
        <p:nvSpPr>
          <p:cNvPr id="50" name="Google Shape;50;p8"/>
          <p:cNvSpPr txBox="1">
            <a:spLocks noGrp="1"/>
          </p:cNvSpPr>
          <p:nvPr>
            <p:ph type="subTitle" idx="1"/>
          </p:nvPr>
        </p:nvSpPr>
        <p:spPr>
          <a:xfrm>
            <a:off x="685800" y="3811625"/>
            <a:ext cx="7846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/>
              <a:t>                    Dr. Ritchie	            Ms. </a:t>
            </a:r>
            <a:r>
              <a:rPr lang="en" sz="2200" b="1" dirty="0" smtClean="0"/>
              <a:t>Blanshaft</a:t>
            </a:r>
            <a:endParaRPr sz="2200" b="1" dirty="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/>
              <a:t>                        </a:t>
            </a:r>
            <a:r>
              <a:rPr lang="en" sz="2200" b="1" dirty="0">
                <a:latin typeface="Playfair Display"/>
                <a:ea typeface="Playfair Display"/>
                <a:cs typeface="Playfair Display"/>
                <a:sym typeface="Playfair Display"/>
              </a:rPr>
              <a:t>Principal	           </a:t>
            </a:r>
            <a:r>
              <a:rPr lang="en" sz="2200" b="1" dirty="0"/>
              <a:t> Assistant Principal</a:t>
            </a:r>
            <a:endParaRPr sz="2700" dirty="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7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Contact Information</a:t>
            </a:r>
            <a:endParaRPr sz="3000"/>
          </a:p>
        </p:txBody>
      </p:sp>
      <p:sp>
        <p:nvSpPr>
          <p:cNvPr id="204" name="Google Shape;204;p30"/>
          <p:cNvSpPr txBox="1">
            <a:spLocks noGrp="1"/>
          </p:cNvSpPr>
          <p:nvPr>
            <p:ph type="body" idx="1"/>
          </p:nvPr>
        </p:nvSpPr>
        <p:spPr>
          <a:xfrm>
            <a:off x="457200" y="1707750"/>
            <a:ext cx="5479800" cy="1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1C23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Dr. Matt Ritchie</a:t>
            </a:r>
            <a:endParaRPr dirty="0">
              <a:solidFill>
                <a:srgbClr val="F1C23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dirty="0">
                <a:latin typeface="Playfair Display"/>
                <a:ea typeface="Playfair Display"/>
                <a:cs typeface="Playfair Display"/>
                <a:sym typeface="Playfair Display"/>
              </a:rPr>
              <a:t>Principal</a:t>
            </a:r>
            <a:endParaRPr sz="2200" dirty="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>
                <a:latin typeface="Playfair Display"/>
                <a:ea typeface="Playfair Display"/>
                <a:cs typeface="Playfair Display"/>
                <a:sym typeface="Playfair Display"/>
              </a:rPr>
              <a:t>732-699-1577</a:t>
            </a:r>
            <a:r>
              <a:rPr lang="en" dirty="0"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en" dirty="0" smtClean="0">
                <a:latin typeface="Playfair Display"/>
                <a:ea typeface="Playfair Display"/>
                <a:cs typeface="Playfair Display"/>
                <a:sym typeface="Playfair Display"/>
              </a:rPr>
              <a:t>ext. 5110</a:t>
            </a:r>
            <a:endParaRPr dirty="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>
                <a:latin typeface="Playfair Display"/>
                <a:ea typeface="Playfair Display"/>
                <a:cs typeface="Playfair Display"/>
                <a:sym typeface="Playfair Display"/>
              </a:rPr>
              <a:t>Email: </a:t>
            </a:r>
            <a:r>
              <a:rPr lang="en" dirty="0" smtClean="0">
                <a:latin typeface="Playfair Display"/>
                <a:ea typeface="Playfair Display"/>
                <a:cs typeface="Playfair Display"/>
                <a:sym typeface="Playfair Display"/>
              </a:rPr>
              <a:t>mritchie@pway.org</a:t>
            </a:r>
            <a:endParaRPr dirty="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205" name="Google Shape;205;p3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sp>
        <p:nvSpPr>
          <p:cNvPr id="206" name="Google Shape;206;p30"/>
          <p:cNvSpPr txBox="1">
            <a:spLocks noGrp="1"/>
          </p:cNvSpPr>
          <p:nvPr>
            <p:ph type="body" idx="1"/>
          </p:nvPr>
        </p:nvSpPr>
        <p:spPr>
          <a:xfrm>
            <a:off x="4725600" y="1707749"/>
            <a:ext cx="4133174" cy="19414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1C23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Ms. Kim Blanshaft</a:t>
            </a:r>
            <a:endParaRPr dirty="0">
              <a:solidFill>
                <a:srgbClr val="F1C23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dirty="0">
                <a:latin typeface="Playfair Display"/>
                <a:ea typeface="Playfair Display"/>
                <a:cs typeface="Playfair Display"/>
                <a:sym typeface="Playfair Display"/>
              </a:rPr>
              <a:t>Asst. Principal</a:t>
            </a:r>
            <a:endParaRPr sz="2200" dirty="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>
                <a:latin typeface="Playfair Display"/>
                <a:ea typeface="Playfair Display"/>
                <a:cs typeface="Playfair Display"/>
                <a:sym typeface="Playfair Display"/>
              </a:rPr>
              <a:t>732-699-1577 ext. 5110</a:t>
            </a:r>
            <a:endParaRPr lang="en" dirty="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>
                <a:latin typeface="Playfair Display"/>
                <a:ea typeface="Playfair Display"/>
                <a:cs typeface="Playfair Display"/>
                <a:sym typeface="Playfair Display"/>
              </a:rPr>
              <a:t>Email:kblanshaft@pway.org</a:t>
            </a:r>
            <a:endParaRPr dirty="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ctrTitle"/>
          </p:nvPr>
        </p:nvSpPr>
        <p:spPr>
          <a:xfrm>
            <a:off x="578550" y="2348125"/>
            <a:ext cx="80610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4400"/>
              <a:t>Academic Opportunities</a:t>
            </a:r>
            <a:endParaRPr sz="4400"/>
          </a:p>
        </p:txBody>
      </p:sp>
      <p:sp>
        <p:nvSpPr>
          <p:cNvPr id="71" name="Google Shape;71;p11"/>
          <p:cNvSpPr txBox="1">
            <a:spLocks noGrp="1"/>
          </p:cNvSpPr>
          <p:nvPr>
            <p:ph type="subTitle" idx="1"/>
          </p:nvPr>
        </p:nvSpPr>
        <p:spPr>
          <a:xfrm>
            <a:off x="685800" y="3717875"/>
            <a:ext cx="7846500" cy="110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Accelerated Courses</a:t>
            </a:r>
            <a:endParaRPr sz="2200" b="1"/>
          </a:p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NJHS</a:t>
            </a:r>
            <a:endParaRPr sz="2200" b="1"/>
          </a:p>
          <a:p>
            <a:pPr marL="3200400" lvl="0" indent="45720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RFS</a:t>
            </a:r>
            <a:endParaRPr sz="2200" b="1"/>
          </a:p>
          <a:p>
            <a:pPr marL="1828800" lvl="0" indent="4572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                         </a:t>
            </a:r>
            <a:r>
              <a:rPr lang="en" sz="2200" b="1">
                <a:latin typeface="Playfair Display"/>
                <a:ea typeface="Playfair Display"/>
                <a:cs typeface="Playfair Display"/>
                <a:sym typeface="Playfair Display"/>
              </a:rPr>
              <a:t>	           </a:t>
            </a:r>
            <a:endParaRPr sz="27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000" b="1"/>
              <a:t>Accelerated Courses</a:t>
            </a:r>
            <a:r>
              <a:rPr lang="en"/>
              <a:t> </a:t>
            </a:r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79" name="Google Shape;79;p12"/>
          <p:cNvSpPr txBox="1"/>
          <p:nvPr/>
        </p:nvSpPr>
        <p:spPr>
          <a:xfrm>
            <a:off x="136325" y="1418825"/>
            <a:ext cx="8755800" cy="31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Accelerated courses are offered in each grade level</a:t>
            </a:r>
            <a:endParaRPr sz="25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ELA Accelerated Courses</a:t>
            </a:r>
            <a:endParaRPr sz="25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Math Accelerated Courses</a:t>
            </a:r>
            <a:endParaRPr sz="25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Pathways &amp; Jazz Band</a:t>
            </a:r>
            <a:endParaRPr sz="25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Accelerated opportunities are re-evaluated each year</a:t>
            </a:r>
            <a:endParaRPr sz="25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000" b="1"/>
              <a:t>National Jr. Honor Society (NJHS)</a:t>
            </a:r>
            <a:r>
              <a:rPr lang="en"/>
              <a:t> 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125850" y="1474875"/>
            <a:ext cx="8892300" cy="31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Students are invited </a:t>
            </a: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to apply in 7th grade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Scholarship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Service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Leadership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Character &amp; Citizenship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000" b="1"/>
              <a:t>Rutgers Future Scholars (RFS)</a:t>
            </a:r>
            <a:r>
              <a:rPr lang="en"/>
              <a:t> 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93" name="Google Shape;93;p14"/>
          <p:cNvSpPr txBox="1"/>
          <p:nvPr/>
        </p:nvSpPr>
        <p:spPr>
          <a:xfrm>
            <a:off x="125850" y="1474875"/>
            <a:ext cx="8892300" cy="31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Eligible to apply in 7th Grade 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First-generation college students   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Good academic standing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Commitment to participate in yearly events </a:t>
            </a:r>
            <a:r>
              <a:rPr lang="en" sz="20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(grades 7-12)</a:t>
            </a:r>
            <a:endParaRPr sz="20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Potential opportunity to attend college at Rutgers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ctrTitle"/>
          </p:nvPr>
        </p:nvSpPr>
        <p:spPr>
          <a:xfrm>
            <a:off x="578550" y="2348125"/>
            <a:ext cx="80610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4400"/>
              <a:t>Electives, Clubs, &amp; Sports</a:t>
            </a:r>
            <a:endParaRPr sz="4400"/>
          </a:p>
        </p:txBody>
      </p:sp>
      <p:sp>
        <p:nvSpPr>
          <p:cNvPr id="99" name="Google Shape;99;p15"/>
          <p:cNvSpPr txBox="1">
            <a:spLocks noGrp="1"/>
          </p:cNvSpPr>
          <p:nvPr>
            <p:ph type="subTitle" idx="1"/>
          </p:nvPr>
        </p:nvSpPr>
        <p:spPr>
          <a:xfrm>
            <a:off x="685800" y="3717875"/>
            <a:ext cx="7846500" cy="110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Course Electives</a:t>
            </a:r>
            <a:endParaRPr sz="2200" b="1"/>
          </a:p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After School Clubs</a:t>
            </a:r>
            <a:endParaRPr sz="2200" b="1"/>
          </a:p>
          <a:p>
            <a:pPr marL="3200400" lvl="0" indent="45720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Sports Teams</a:t>
            </a:r>
            <a:endParaRPr sz="2200" b="1"/>
          </a:p>
          <a:p>
            <a:pPr marL="1828800" lvl="0" indent="4572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                         </a:t>
            </a:r>
            <a:r>
              <a:rPr lang="en" sz="2200" b="1">
                <a:latin typeface="Playfair Display"/>
                <a:ea typeface="Playfair Display"/>
                <a:cs typeface="Playfair Display"/>
                <a:sym typeface="Playfair Display"/>
              </a:rPr>
              <a:t>	           </a:t>
            </a:r>
            <a:endParaRPr sz="27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00" name="Google Shape;100;p15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000" b="1"/>
              <a:t>Course Electives</a:t>
            </a:r>
            <a:r>
              <a:rPr lang="en"/>
              <a:t> </a:t>
            </a:r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07" name="Google Shape;107;p16"/>
          <p:cNvSpPr txBox="1"/>
          <p:nvPr/>
        </p:nvSpPr>
        <p:spPr>
          <a:xfrm>
            <a:off x="125850" y="1474875"/>
            <a:ext cx="8892300" cy="31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Visual and Performing Arts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Physical </a:t>
            </a:r>
            <a:r>
              <a:rPr lang="en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Education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STEM/Engineering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World Language</a:t>
            </a:r>
            <a:endParaRPr sz="20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Media Technology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000" b="1"/>
              <a:t>After School Clubs</a:t>
            </a:r>
            <a:r>
              <a:rPr lang="en"/>
              <a:t> </a:t>
            </a:r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14" name="Google Shape;114;p17"/>
          <p:cNvSpPr txBox="1"/>
          <p:nvPr/>
        </p:nvSpPr>
        <p:spPr>
          <a:xfrm>
            <a:off x="125850" y="1474875"/>
            <a:ext cx="8892300" cy="31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-US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Art Club, GSA, Media Tech Club, National Junior Honor Society, Positive Empowerment, Spanish Club, Stem Club, Student Council, Video Game Club, Yearbook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Criteria for </a:t>
            </a:r>
            <a:r>
              <a:rPr lang="en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participation-Academic, Attendance, Behavioral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-US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  <a:hlinkClick r:id="rId3"/>
              </a:rPr>
              <a:t>Clubs</a:t>
            </a:r>
            <a:r>
              <a:rPr lang="en-US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are offered on Mondays from 2:30pm – 4:15pm. </a:t>
            </a:r>
            <a:endParaRPr sz="20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Char char="●"/>
            </a:pPr>
            <a:r>
              <a:rPr lang="en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Club permission </a:t>
            </a:r>
            <a:r>
              <a:rPr lang="en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  <a:hlinkClick r:id="rId3"/>
              </a:rPr>
              <a:t>slips</a:t>
            </a:r>
            <a:r>
              <a:rPr lang="en" sz="2500" dirty="0" smtClean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must be submitted.</a:t>
            </a:r>
            <a:endParaRPr sz="25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spero template">
  <a:themeElements>
    <a:clrScheme name="Yellow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549</Words>
  <Application>Microsoft Office PowerPoint</Application>
  <PresentationFormat>On-screen Show (16:9)</PresentationFormat>
  <Paragraphs>178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Oi</vt:lpstr>
      <vt:lpstr>Playfair Display</vt:lpstr>
      <vt:lpstr>Prospero template</vt:lpstr>
      <vt:lpstr>Welcome to the  Middle School Experience</vt:lpstr>
      <vt:lpstr>Administration</vt:lpstr>
      <vt:lpstr>Academic Opportunities</vt:lpstr>
      <vt:lpstr>Accelerated Courses </vt:lpstr>
      <vt:lpstr>National Jr. Honor Society (NJHS) </vt:lpstr>
      <vt:lpstr>Rutgers Future Scholars (RFS) </vt:lpstr>
      <vt:lpstr>Electives, Clubs, &amp; Sports</vt:lpstr>
      <vt:lpstr>Course Electives </vt:lpstr>
      <vt:lpstr>After School Clubs </vt:lpstr>
      <vt:lpstr>Sports Teams </vt:lpstr>
      <vt:lpstr>A Glimpse into HS</vt:lpstr>
      <vt:lpstr>Transition From MS to HS </vt:lpstr>
      <vt:lpstr>PHS Academies </vt:lpstr>
      <vt:lpstr>Path After High School</vt:lpstr>
      <vt:lpstr>Parent Participation </vt:lpstr>
      <vt:lpstr>Supporting Your Child </vt:lpstr>
      <vt:lpstr>Supporting Our School </vt:lpstr>
      <vt:lpstr>Other Information</vt:lpstr>
      <vt:lpstr>Counseling/Mental Health 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Middle School Experience</dc:title>
  <dc:creator>Dr. Matt Ritchie</dc:creator>
  <cp:lastModifiedBy>Dr. Matt Ritchie</cp:lastModifiedBy>
  <cp:revision>18</cp:revision>
  <dcterms:modified xsi:type="dcterms:W3CDTF">2023-06-01T18:54:52Z</dcterms:modified>
</cp:coreProperties>
</file>